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85" r:id="rId3"/>
    <p:sldId id="278" r:id="rId4"/>
    <p:sldId id="284" r:id="rId5"/>
    <p:sldId id="279" r:id="rId6"/>
    <p:sldId id="280" r:id="rId7"/>
    <p:sldId id="281" r:id="rId8"/>
    <p:sldId id="282" r:id="rId9"/>
    <p:sldId id="283" r:id="rId10"/>
    <p:sldId id="286" r:id="rId11"/>
  </p:sldIdLst>
  <p:sldSz cx="9144000" cy="6858000" type="screen4x3"/>
  <p:notesSz cx="9875838" cy="67992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50" autoAdjust="0"/>
    <p:restoredTop sz="84034" autoAdjust="0"/>
  </p:normalViewPr>
  <p:slideViewPr>
    <p:cSldViewPr>
      <p:cViewPr varScale="1">
        <p:scale>
          <a:sx n="65" d="100"/>
          <a:sy n="65" d="100"/>
        </p:scale>
        <p:origin x="-13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6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142"/>
        <p:guide pos="31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530" cy="339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4023" y="0"/>
            <a:ext cx="4279530" cy="339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59F0FC3-CB6C-46F9-ABE4-08A8F7B3F42A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8120"/>
            <a:ext cx="4279530" cy="339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4023" y="6458120"/>
            <a:ext cx="4279530" cy="339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27F51F2-3D3D-47E0-AF1D-8FE9D5BE32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132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530" cy="339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4023" y="0"/>
            <a:ext cx="4279530" cy="339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7F149A2-88F7-49B6-ADC3-EBF0FE2446E1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584" y="3229649"/>
            <a:ext cx="7900670" cy="305966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8120"/>
            <a:ext cx="4279530" cy="339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4023" y="6458120"/>
            <a:ext cx="4279530" cy="339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63718B3-A089-44D6-944A-D2B98FDD95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837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This template can be used as a starter file for presenting training materials in a group setting.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Sections</a:t>
            </a: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Right-click on a slide to add sections. Sections can help to organize your slides or facilitate collaboration between multiple authors.</a:t>
            </a:r>
          </a:p>
          <a:p>
            <a:pPr>
              <a:spcBef>
                <a:spcPct val="0"/>
              </a:spcBef>
            </a:pPr>
            <a:endParaRPr lang="en-US" b="1" smtClean="0"/>
          </a:p>
          <a:p>
            <a:pPr>
              <a:spcBef>
                <a:spcPct val="0"/>
              </a:spcBef>
            </a:pPr>
            <a:r>
              <a:rPr lang="en-US" b="1" smtClean="0"/>
              <a:t>Notes</a:t>
            </a:r>
          </a:p>
          <a:p>
            <a:pPr>
              <a:spcBef>
                <a:spcPct val="0"/>
              </a:spcBef>
            </a:pPr>
            <a:r>
              <a:rPr lang="en-US" smtClean="0"/>
              <a:t>Use the Notes section for delivery notes or to provide additional details for the audience. View these notes in Presentation View during your presentation. </a:t>
            </a:r>
          </a:p>
          <a:p>
            <a:pPr>
              <a:spcBef>
                <a:spcPct val="0"/>
              </a:spcBef>
            </a:pPr>
            <a:r>
              <a:rPr lang="en-US" smtClean="0"/>
              <a:t>Keep in mind the font size (important for accessibility, visibility, videotaping, and online production)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Coordinated colors </a:t>
            </a:r>
          </a:p>
          <a:p>
            <a:pPr>
              <a:spcBef>
                <a:spcPct val="0"/>
              </a:spcBef>
            </a:pPr>
            <a:r>
              <a:rPr lang="en-US" smtClean="0"/>
              <a:t>Pay particular attention to the graphs, charts, and text boxes. </a:t>
            </a:r>
          </a:p>
          <a:p>
            <a:pPr>
              <a:spcBef>
                <a:spcPct val="0"/>
              </a:spcBef>
            </a:pPr>
            <a:r>
              <a:rPr lang="en-US" smtClean="0"/>
              <a:t>Consider that attendees will print in black and white or grayscale. Run a test print to make sure your colors work when printed in pure black and white and grayscale.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Graphics, tables, and graphs</a:t>
            </a:r>
          </a:p>
          <a:p>
            <a:pPr>
              <a:spcBef>
                <a:spcPct val="0"/>
              </a:spcBef>
            </a:pPr>
            <a:r>
              <a:rPr lang="en-US" smtClean="0"/>
              <a:t>Keep it simple: If possible, use consistent, non-distracting styles and colors.</a:t>
            </a:r>
          </a:p>
          <a:p>
            <a:pPr>
              <a:spcBef>
                <a:spcPct val="0"/>
              </a:spcBef>
            </a:pPr>
            <a:r>
              <a:rPr lang="en-US" smtClean="0"/>
              <a:t>Label all graphs and tables.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A8BAC4-DCA4-4C8A-954B-4BB9F0343E8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1143000"/>
          </a:xfrm>
        </p:spPr>
        <p:txBody>
          <a:bodyPr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3001E-09CB-4A8A-B6A8-43E535568434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BABCF-3EE5-41E2-88B2-A4CE560C33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26137-5791-41CB-B2C4-33BF95E7F2C4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9DE3D-5700-4FC6-8480-8258A3F2E9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D0533-0BDD-498C-9F0A-EADF9A13FA8D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57304-A994-45C6-98AB-E4F0E70EE4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C5562-70AA-437C-B1DE-0156288AD479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68EC1-E5D7-4BBC-9F95-1FCE3FDE7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3721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858000" y="5105400"/>
            <a:ext cx="1828800" cy="9906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15875" y="0"/>
            <a:ext cx="91725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3048000"/>
            <a:ext cx="4343400" cy="1362075"/>
          </a:xfrm>
        </p:spPr>
        <p:txBody>
          <a:bodyPr anchor="b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781800" y="5334000"/>
            <a:ext cx="2133600" cy="990600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CE2D2-A74D-458A-BB79-C25404A26A4E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F7096-7828-4F57-94DA-040F5E3151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AEADD-DFE1-4898-BB4A-DACBC933EB78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5D031-00B5-4DF4-8156-F7AA66E80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FD790-1221-4FA4-9B87-11BDD9BEABC0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565F4-1194-4456-B070-7AF3F43990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6059E-35FD-4CFD-B32C-ADC66269A32E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A03ED-15F7-4B20-8484-8428F25FFE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B9277-99E3-4D9C-BDB3-E26B92E6E113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CC9D5-486F-48BD-A602-81560C16F1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A85EF-2C2C-4D94-908A-85C147033C7D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8E8F3-CAA8-475F-80EA-B0DB4A1EDE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28C2-383B-44C8-B2F1-0F5867799C99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8C2E0-68DE-4CFC-BC34-37C06BF8E5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274638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1600200"/>
            <a:ext cx="8077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8714DC-130F-4DF5-A1C7-729A427BEC0C}" type="datetimeFigureOut">
              <a:rPr lang="en-US"/>
              <a:pPr>
                <a:defRPr/>
              </a:pPr>
              <a:t>3/13/2012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BF3319-D9B8-4D15-80FF-7B213391D2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7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152400" y="-109538"/>
            <a:ext cx="819150" cy="708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64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lang="en-US" sz="4400" kern="1200" dirty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590800" y="2286000"/>
            <a:ext cx="6180138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Acids Bases and pH</a:t>
            </a:r>
            <a:endParaRPr dirty="0"/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962400" y="4038600"/>
            <a:ext cx="4772025" cy="990600"/>
          </a:xfrm>
        </p:spPr>
        <p:txBody>
          <a:bodyPr/>
          <a:lstStyle/>
          <a:p>
            <a:r>
              <a:rPr lang="en-US" sz="2400" smtClean="0">
                <a:latin typeface="Calibri" pitchFamily="34" charset="0"/>
              </a:rPr>
              <a:t>Year 8 Science</a:t>
            </a:r>
          </a:p>
          <a:p>
            <a:r>
              <a:rPr lang="en-US" sz="2400" smtClean="0">
                <a:latin typeface="Calibri" pitchFamily="34" charset="0"/>
              </a:rPr>
              <a:t>Mr Kos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 txBox="1">
            <a:spLocks/>
          </p:cNvSpPr>
          <p:nvPr/>
        </p:nvSpPr>
        <p:spPr bwMode="auto">
          <a:xfrm>
            <a:off x="827584" y="548680"/>
            <a:ext cx="792109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800" b="1" u="sng" dirty="0" smtClean="0">
                <a:solidFill>
                  <a:srgbClr val="0070C0"/>
                </a:solidFill>
              </a:rPr>
              <a:t>Acid Rain</a:t>
            </a:r>
          </a:p>
          <a:p>
            <a:r>
              <a:rPr lang="en-AU" sz="2400" b="1" i="1" dirty="0" smtClean="0">
                <a:solidFill>
                  <a:srgbClr val="0070C0"/>
                </a:solidFill>
              </a:rPr>
              <a:t>Damage</a:t>
            </a:r>
            <a:endParaRPr lang="en-AU" sz="2400" b="1" i="1" dirty="0">
              <a:solidFill>
                <a:srgbClr val="0070C0"/>
              </a:solidFill>
            </a:endParaRPr>
          </a:p>
          <a:p>
            <a:r>
              <a:rPr lang="en-AU" sz="2400" dirty="0" smtClean="0">
                <a:solidFill>
                  <a:srgbClr val="0070C0"/>
                </a:solidFill>
              </a:rPr>
              <a:t>The damage to the trees comes from the acid damaging the surface of the leaves.  </a:t>
            </a:r>
          </a:p>
          <a:p>
            <a:endParaRPr lang="en-AU" sz="2400" dirty="0">
              <a:solidFill>
                <a:srgbClr val="0070C0"/>
              </a:solidFill>
            </a:endParaRPr>
          </a:p>
          <a:p>
            <a:r>
              <a:rPr lang="en-AU" sz="2400" dirty="0" smtClean="0">
                <a:solidFill>
                  <a:srgbClr val="0070C0"/>
                </a:solidFill>
              </a:rPr>
              <a:t>It causes the pH of the waterways to drop, killing aquatic life.</a:t>
            </a:r>
          </a:p>
          <a:p>
            <a:endParaRPr lang="en-AU" sz="2400" dirty="0">
              <a:solidFill>
                <a:srgbClr val="0070C0"/>
              </a:solidFill>
            </a:endParaRPr>
          </a:p>
          <a:p>
            <a:r>
              <a:rPr lang="en-AU" sz="2400" dirty="0" smtClean="0">
                <a:solidFill>
                  <a:srgbClr val="0070C0"/>
                </a:solidFill>
              </a:rPr>
              <a:t>The acid can also react with the minerals in the soil releasing other elements like aluminium that can poison wildlife.</a:t>
            </a:r>
          </a:p>
          <a:p>
            <a:endParaRPr lang="en-AU" sz="2400" dirty="0">
              <a:solidFill>
                <a:srgbClr val="0070C0"/>
              </a:solidFill>
            </a:endParaRPr>
          </a:p>
          <a:p>
            <a:r>
              <a:rPr lang="en-AU" sz="2400" dirty="0" smtClean="0">
                <a:solidFill>
                  <a:srgbClr val="0070C0"/>
                </a:solidFill>
              </a:rPr>
              <a:t>The damage to the buildings is acid reacting with calcium carbonate</a:t>
            </a:r>
          </a:p>
          <a:p>
            <a:r>
              <a:rPr lang="en-AU" sz="2800" dirty="0" smtClean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027237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560" y="260648"/>
            <a:ext cx="7990656" cy="5865515"/>
          </a:xfrm>
        </p:spPr>
        <p:txBody>
          <a:bodyPr/>
          <a:lstStyle/>
          <a:p>
            <a:r>
              <a:rPr lang="en-AU" sz="2800" dirty="0" smtClean="0"/>
              <a:t>Remember:</a:t>
            </a:r>
          </a:p>
          <a:p>
            <a:endParaRPr lang="en-AU" sz="2800" dirty="0" smtClean="0"/>
          </a:p>
          <a:p>
            <a:r>
              <a:rPr lang="en-AU" sz="2800" dirty="0" smtClean="0"/>
              <a:t>Acids and bases in: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/>
              <a:t>A</a:t>
            </a:r>
            <a:r>
              <a:rPr lang="en-AU" sz="2800" dirty="0" smtClean="0"/>
              <a:t>nimal stings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Gardening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Swimming Pools</a:t>
            </a:r>
          </a:p>
          <a:p>
            <a:endParaRPr lang="en-AU" sz="2800" dirty="0"/>
          </a:p>
          <a:p>
            <a:r>
              <a:rPr lang="en-AU" sz="2800" dirty="0" smtClean="0"/>
              <a:t>Reactions with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Carbonates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Hydroxides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Metals</a:t>
            </a:r>
          </a:p>
          <a:p>
            <a:endParaRPr lang="en-AU" sz="2800" dirty="0" smtClean="0"/>
          </a:p>
          <a:p>
            <a:endParaRPr lang="en-AU" sz="2800" dirty="0" smtClean="0"/>
          </a:p>
          <a:p>
            <a:r>
              <a:rPr lang="en-AU" sz="2800" dirty="0" smtClean="0"/>
              <a:t> </a:t>
            </a:r>
          </a:p>
          <a:p>
            <a:endParaRPr lang="en-AU" sz="2800" dirty="0" smtClean="0"/>
          </a:p>
          <a:p>
            <a:endParaRPr lang="en-AU" sz="2800" dirty="0" smtClean="0"/>
          </a:p>
        </p:txBody>
      </p:sp>
    </p:spTree>
    <p:extLst>
      <p:ext uri="{BB962C8B-B14F-4D97-AF65-F5344CB8AC3E}">
        <p14:creationId xmlns:p14="http://schemas.microsoft.com/office/powerpoint/2010/main" val="234531877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1560" y="260648"/>
            <a:ext cx="7990656" cy="5865515"/>
          </a:xfrm>
        </p:spPr>
        <p:txBody>
          <a:bodyPr/>
          <a:lstStyle/>
          <a:p>
            <a:r>
              <a:rPr lang="en-AU" sz="2800" dirty="0" smtClean="0"/>
              <a:t>Testing Gold with acids:</a:t>
            </a:r>
          </a:p>
          <a:p>
            <a:endParaRPr lang="en-AU" sz="2800" dirty="0" smtClean="0"/>
          </a:p>
          <a:p>
            <a:r>
              <a:rPr lang="en-AU" sz="2800" dirty="0" smtClean="0"/>
              <a:t>Scratch </a:t>
            </a:r>
            <a:r>
              <a:rPr lang="en-AU" sz="2800" dirty="0"/>
              <a:t>the object with a file and apply a drop of Nitric Acid. </a:t>
            </a:r>
            <a:endParaRPr lang="en-AU" sz="2800" dirty="0" smtClean="0"/>
          </a:p>
          <a:p>
            <a:r>
              <a:rPr lang="en-AU" sz="2800" dirty="0" smtClean="0"/>
              <a:t>If </a:t>
            </a:r>
            <a:r>
              <a:rPr lang="en-AU" sz="2800" dirty="0"/>
              <a:t>the object turns a bright green it is gold plated or gold filled on base metal. </a:t>
            </a:r>
            <a:endParaRPr lang="en-AU" sz="2800" dirty="0" smtClean="0"/>
          </a:p>
          <a:p>
            <a:r>
              <a:rPr lang="en-AU" sz="2800" dirty="0" smtClean="0"/>
              <a:t>If </a:t>
            </a:r>
            <a:r>
              <a:rPr lang="en-AU" sz="2800" dirty="0"/>
              <a:t>the object turns a pinkish cream colour it is plated or gold filled on silver. </a:t>
            </a:r>
            <a:endParaRPr lang="en-AU" sz="2800" dirty="0" smtClean="0"/>
          </a:p>
          <a:p>
            <a:r>
              <a:rPr lang="en-AU" sz="2800" dirty="0" smtClean="0"/>
              <a:t>10 </a:t>
            </a:r>
            <a:r>
              <a:rPr lang="en-AU" sz="2800" dirty="0"/>
              <a:t>karat gold will turn dark brown. </a:t>
            </a:r>
            <a:endParaRPr lang="en-AU" sz="2800" dirty="0" smtClean="0"/>
          </a:p>
          <a:p>
            <a:r>
              <a:rPr lang="en-AU" sz="2800" dirty="0" smtClean="0"/>
              <a:t>12 </a:t>
            </a:r>
            <a:r>
              <a:rPr lang="en-AU" sz="2800" dirty="0"/>
              <a:t>karat gold will turn light brown. </a:t>
            </a:r>
            <a:endParaRPr lang="en-AU" sz="2800" dirty="0" smtClean="0"/>
          </a:p>
          <a:p>
            <a:r>
              <a:rPr lang="en-AU" sz="2800" dirty="0" smtClean="0"/>
              <a:t>14 </a:t>
            </a:r>
            <a:r>
              <a:rPr lang="en-AU" sz="2800" dirty="0"/>
              <a:t>karat or higher will have little or no reaction.</a:t>
            </a:r>
            <a:endParaRPr lang="en-AU" sz="2800" dirty="0" smtClean="0">
              <a:solidFill>
                <a:srgbClr val="0070C0"/>
              </a:solidFill>
            </a:endParaRPr>
          </a:p>
          <a:p>
            <a:endParaRPr lang="en-AU" sz="2800" dirty="0" smtClean="0">
              <a:solidFill>
                <a:srgbClr val="0070C0"/>
              </a:solidFill>
            </a:endParaRPr>
          </a:p>
          <a:p>
            <a:endParaRPr lang="en-AU" sz="2800" dirty="0" smtClean="0">
              <a:solidFill>
                <a:srgbClr val="0070C0"/>
              </a:solidFill>
            </a:endParaRPr>
          </a:p>
          <a:p>
            <a:endParaRPr lang="en-AU" sz="28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7476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60648"/>
            <a:ext cx="8206680" cy="5865515"/>
          </a:xfrm>
        </p:spPr>
        <p:txBody>
          <a:bodyPr/>
          <a:lstStyle/>
          <a:p>
            <a:r>
              <a:rPr lang="en-AU" sz="2800" b="1" dirty="0" smtClean="0">
                <a:solidFill>
                  <a:srgbClr val="0070C0"/>
                </a:solidFill>
              </a:rPr>
              <a:t>Acids and Bases at Work:</a:t>
            </a:r>
          </a:p>
          <a:p>
            <a:endParaRPr lang="en-AU" sz="2800" b="1" dirty="0">
              <a:solidFill>
                <a:srgbClr val="0070C0"/>
              </a:solidFill>
            </a:endParaRPr>
          </a:p>
          <a:p>
            <a:r>
              <a:rPr lang="en-AU" sz="2800" b="1" dirty="0" smtClean="0">
                <a:solidFill>
                  <a:srgbClr val="0070C0"/>
                </a:solidFill>
              </a:rPr>
              <a:t>Your Teeth:</a:t>
            </a:r>
          </a:p>
          <a:p>
            <a:r>
              <a:rPr lang="en-AU" sz="2800" dirty="0" smtClean="0">
                <a:solidFill>
                  <a:srgbClr val="0070C0"/>
                </a:solidFill>
              </a:rPr>
              <a:t>Bacteria in your mouth break down food into acids which dissolve the enamel coating of your teeth</a:t>
            </a:r>
          </a:p>
          <a:p>
            <a:endParaRPr lang="en-AU" sz="2800" dirty="0">
              <a:solidFill>
                <a:srgbClr val="0070C0"/>
              </a:solidFill>
            </a:endParaRPr>
          </a:p>
          <a:p>
            <a:r>
              <a:rPr lang="en-AU" sz="2800" b="1" dirty="0" smtClean="0">
                <a:solidFill>
                  <a:srgbClr val="0070C0"/>
                </a:solidFill>
              </a:rPr>
              <a:t>Pickling:</a:t>
            </a:r>
          </a:p>
          <a:p>
            <a:r>
              <a:rPr lang="en-AU" sz="2800" dirty="0" smtClean="0">
                <a:solidFill>
                  <a:srgbClr val="0070C0"/>
                </a:solidFill>
              </a:rPr>
              <a:t>Foods can be stored in vinegar to help preserve them and prevent bacteria from growing</a:t>
            </a:r>
          </a:p>
          <a:p>
            <a:endParaRPr lang="en-AU" sz="2800" dirty="0" smtClean="0">
              <a:solidFill>
                <a:srgbClr val="0070C0"/>
              </a:solidFill>
            </a:endParaRPr>
          </a:p>
          <a:p>
            <a:endParaRPr lang="en-AU" sz="28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25230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84" y="260648"/>
            <a:ext cx="7774632" cy="5865515"/>
          </a:xfrm>
        </p:spPr>
        <p:txBody>
          <a:bodyPr/>
          <a:lstStyle/>
          <a:p>
            <a:r>
              <a:rPr lang="en-AU" sz="2800" i="1" dirty="0" smtClean="0">
                <a:solidFill>
                  <a:srgbClr val="009ED6"/>
                </a:solidFill>
              </a:rPr>
              <a:t>Date:</a:t>
            </a:r>
          </a:p>
          <a:p>
            <a:r>
              <a:rPr lang="en-AU" sz="2800" i="1" dirty="0" smtClean="0">
                <a:solidFill>
                  <a:srgbClr val="009ED6"/>
                </a:solidFill>
              </a:rPr>
              <a:t>Title: </a:t>
            </a:r>
            <a:r>
              <a:rPr lang="en-AU" sz="2800" dirty="0" smtClean="0">
                <a:solidFill>
                  <a:srgbClr val="009ED6"/>
                </a:solidFill>
              </a:rPr>
              <a:t>Reactions of Metals with acid.</a:t>
            </a:r>
          </a:p>
          <a:p>
            <a:r>
              <a:rPr lang="en-AU" sz="2800" i="1" dirty="0" smtClean="0">
                <a:solidFill>
                  <a:srgbClr val="009ED6"/>
                </a:solidFill>
              </a:rPr>
              <a:t>Partner:</a:t>
            </a:r>
          </a:p>
          <a:p>
            <a:r>
              <a:rPr lang="en-AU" sz="2800" i="1" dirty="0" smtClean="0">
                <a:solidFill>
                  <a:srgbClr val="009ED6"/>
                </a:solidFill>
              </a:rPr>
              <a:t>Introduction: </a:t>
            </a:r>
            <a:r>
              <a:rPr lang="en-AU" sz="2800" dirty="0" smtClean="0">
                <a:solidFill>
                  <a:srgbClr val="009ED6"/>
                </a:solidFill>
              </a:rPr>
              <a:t>Acids react with many substances and form different compounds.  When acids react with metals, they form a salt and hydrogen gas.  Hydrogen gas is explosive and when released in this reaction, will pop if exposed to a match.</a:t>
            </a:r>
          </a:p>
          <a:p>
            <a:endParaRPr lang="en-AU" sz="2800" i="1" dirty="0" smtClean="0">
              <a:solidFill>
                <a:srgbClr val="009ED6"/>
              </a:solidFill>
            </a:endParaRPr>
          </a:p>
          <a:p>
            <a:r>
              <a:rPr lang="en-AU" sz="2800" i="1" dirty="0" smtClean="0">
                <a:solidFill>
                  <a:srgbClr val="009ED6"/>
                </a:solidFill>
              </a:rPr>
              <a:t>Aim:</a:t>
            </a:r>
            <a:r>
              <a:rPr lang="en-AU" sz="2800" dirty="0" smtClean="0">
                <a:solidFill>
                  <a:srgbClr val="009ED6"/>
                </a:solidFill>
              </a:rPr>
              <a:t> To investigate the reaction of acids and metals</a:t>
            </a:r>
          </a:p>
          <a:p>
            <a:endParaRPr lang="en-AU" sz="2800" i="1" dirty="0" smtClean="0">
              <a:solidFill>
                <a:srgbClr val="009ED6"/>
              </a:solidFill>
            </a:endParaRPr>
          </a:p>
          <a:p>
            <a:r>
              <a:rPr lang="en-AU" sz="2800" i="1" dirty="0" smtClean="0">
                <a:solidFill>
                  <a:srgbClr val="009ED6"/>
                </a:solidFill>
              </a:rPr>
              <a:t>Hypothesis:</a:t>
            </a:r>
          </a:p>
          <a:p>
            <a:endParaRPr lang="en-AU" sz="2800" dirty="0" smtClean="0">
              <a:solidFill>
                <a:srgbClr val="009ED6"/>
              </a:solidFill>
            </a:endParaRPr>
          </a:p>
          <a:p>
            <a:endParaRPr lang="en-AU" sz="2800" dirty="0" smtClean="0">
              <a:solidFill>
                <a:srgbClr val="009ED6"/>
              </a:solidFill>
            </a:endParaRPr>
          </a:p>
          <a:p>
            <a:endParaRPr lang="en-AU" sz="2800" dirty="0" smtClean="0">
              <a:solidFill>
                <a:srgbClr val="009ED6"/>
              </a:solidFill>
            </a:endParaRPr>
          </a:p>
          <a:p>
            <a:endParaRPr lang="en-AU" sz="2800" dirty="0" smtClean="0">
              <a:solidFill>
                <a:srgbClr val="009E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4942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9592" y="764705"/>
            <a:ext cx="6982544" cy="4392487"/>
          </a:xfrm>
        </p:spPr>
        <p:txBody>
          <a:bodyPr numCol="1"/>
          <a:lstStyle/>
          <a:p>
            <a:r>
              <a:rPr lang="en-AU" sz="2800" i="1" dirty="0" smtClean="0">
                <a:solidFill>
                  <a:srgbClr val="009ED6"/>
                </a:solidFill>
              </a:rPr>
              <a:t>Materials:</a:t>
            </a:r>
          </a:p>
          <a:p>
            <a:r>
              <a:rPr lang="en-AU" sz="2800" dirty="0" smtClean="0">
                <a:solidFill>
                  <a:srgbClr val="009ED6"/>
                </a:solidFill>
              </a:rPr>
              <a:t>Safety glasses</a:t>
            </a:r>
          </a:p>
          <a:p>
            <a:r>
              <a:rPr lang="en-AU" sz="2800" dirty="0" smtClean="0">
                <a:solidFill>
                  <a:srgbClr val="009ED6"/>
                </a:solidFill>
              </a:rPr>
              <a:t>Bench mat</a:t>
            </a:r>
          </a:p>
          <a:p>
            <a:r>
              <a:rPr lang="en-AU" sz="2800" dirty="0" smtClean="0">
                <a:solidFill>
                  <a:srgbClr val="009ED6"/>
                </a:solidFill>
              </a:rPr>
              <a:t>Various metals</a:t>
            </a:r>
          </a:p>
          <a:p>
            <a:r>
              <a:rPr lang="en-AU" sz="2800" dirty="0" smtClean="0">
                <a:solidFill>
                  <a:srgbClr val="009ED6"/>
                </a:solidFill>
              </a:rPr>
              <a:t>2M Hydrochloric acid</a:t>
            </a:r>
          </a:p>
          <a:p>
            <a:r>
              <a:rPr lang="en-AU" sz="2800" dirty="0" smtClean="0">
                <a:solidFill>
                  <a:srgbClr val="009ED6"/>
                </a:solidFill>
              </a:rPr>
              <a:t>Rubber stopper</a:t>
            </a:r>
          </a:p>
          <a:p>
            <a:r>
              <a:rPr lang="en-AU" sz="2800" dirty="0" smtClean="0">
                <a:solidFill>
                  <a:srgbClr val="009ED6"/>
                </a:solidFill>
              </a:rPr>
              <a:t>Matches</a:t>
            </a:r>
          </a:p>
          <a:p>
            <a:r>
              <a:rPr lang="en-AU" sz="2800" dirty="0" smtClean="0">
                <a:solidFill>
                  <a:srgbClr val="009ED6"/>
                </a:solidFill>
              </a:rPr>
              <a:t>Test Tube</a:t>
            </a:r>
          </a:p>
          <a:p>
            <a:endParaRPr lang="en-AU" sz="2800" dirty="0" smtClean="0">
              <a:solidFill>
                <a:srgbClr val="009ED6"/>
              </a:solidFill>
            </a:endParaRPr>
          </a:p>
          <a:p>
            <a:endParaRPr lang="en-AU" sz="2800" dirty="0" smtClean="0">
              <a:solidFill>
                <a:srgbClr val="009ED6"/>
              </a:solidFill>
            </a:endParaRPr>
          </a:p>
          <a:p>
            <a:endParaRPr lang="en-AU" sz="2800" dirty="0" smtClean="0">
              <a:solidFill>
                <a:srgbClr val="009E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01778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 txBox="1">
            <a:spLocks/>
          </p:cNvSpPr>
          <p:nvPr/>
        </p:nvSpPr>
        <p:spPr bwMode="auto">
          <a:xfrm>
            <a:off x="827584" y="548680"/>
            <a:ext cx="792109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800" i="1" dirty="0" smtClean="0">
                <a:solidFill>
                  <a:srgbClr val="009ED6"/>
                </a:solidFill>
              </a:rPr>
              <a:t>Method: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>
                <a:solidFill>
                  <a:srgbClr val="009ED6"/>
                </a:solidFill>
              </a:rPr>
              <a:t>Place one of the small pieces of metal in a test tube.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>
                <a:solidFill>
                  <a:srgbClr val="009ED6"/>
                </a:solidFill>
              </a:rPr>
              <a:t> Add 1cm depth of acid to the tube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>
                <a:solidFill>
                  <a:srgbClr val="009ED6"/>
                </a:solidFill>
              </a:rPr>
              <a:t>Write down what happens?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>
                <a:solidFill>
                  <a:srgbClr val="009ED6"/>
                </a:solidFill>
              </a:rPr>
              <a:t>Holding the tube </a:t>
            </a:r>
            <a:r>
              <a:rPr lang="en-AU" sz="2400" b="1" dirty="0" smtClean="0">
                <a:solidFill>
                  <a:srgbClr val="009ED6"/>
                </a:solidFill>
              </a:rPr>
              <a:t>away from your face</a:t>
            </a:r>
            <a:r>
              <a:rPr lang="en-AU" sz="2400" dirty="0" smtClean="0">
                <a:solidFill>
                  <a:srgbClr val="009ED6"/>
                </a:solidFill>
              </a:rPr>
              <a:t>, cover the end of the tube with a rubber stopper </a:t>
            </a:r>
            <a:r>
              <a:rPr lang="en-AU" sz="2400" b="1" dirty="0" smtClean="0">
                <a:solidFill>
                  <a:srgbClr val="009ED6"/>
                </a:solidFill>
              </a:rPr>
              <a:t>DO NOT PUSH IT IN.</a:t>
            </a:r>
            <a:endParaRPr lang="en-AU" sz="2400" dirty="0" smtClean="0">
              <a:solidFill>
                <a:srgbClr val="009ED6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>
                <a:solidFill>
                  <a:srgbClr val="009ED6"/>
                </a:solidFill>
              </a:rPr>
              <a:t>After a couple of seconds, remove the stopper and place a lighted match over the end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>
                <a:solidFill>
                  <a:srgbClr val="009ED6"/>
                </a:solidFill>
              </a:rPr>
              <a:t>Write down what happens?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>
                <a:solidFill>
                  <a:srgbClr val="009ED6"/>
                </a:solidFill>
              </a:rPr>
              <a:t>Repeat with the other metals</a:t>
            </a:r>
          </a:p>
          <a:p>
            <a:endParaRPr lang="en-AU" sz="2800" dirty="0" smtClean="0">
              <a:solidFill>
                <a:srgbClr val="009ED6"/>
              </a:solidFill>
            </a:endParaRPr>
          </a:p>
          <a:p>
            <a:r>
              <a:rPr lang="en-AU" sz="2800" b="1" i="1" dirty="0" smtClean="0">
                <a:solidFill>
                  <a:srgbClr val="009ED6"/>
                </a:solidFill>
              </a:rPr>
              <a:t>Results:</a:t>
            </a:r>
          </a:p>
          <a:p>
            <a:endParaRPr lang="en-AU" sz="2800" dirty="0" smtClean="0">
              <a:solidFill>
                <a:srgbClr val="009ED6"/>
              </a:solidFill>
            </a:endParaRPr>
          </a:p>
          <a:p>
            <a:endParaRPr lang="en-AU" sz="2800" dirty="0" smtClean="0">
              <a:solidFill>
                <a:srgbClr val="009E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0766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 txBox="1">
            <a:spLocks/>
          </p:cNvSpPr>
          <p:nvPr/>
        </p:nvSpPr>
        <p:spPr bwMode="auto">
          <a:xfrm>
            <a:off x="827584" y="548680"/>
            <a:ext cx="792109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800" i="1" dirty="0" smtClean="0">
                <a:solidFill>
                  <a:srgbClr val="009ED6"/>
                </a:solidFill>
              </a:rPr>
              <a:t>Discussion</a:t>
            </a:r>
            <a:r>
              <a:rPr lang="en-AU" sz="2800" b="1" i="1" dirty="0" smtClean="0">
                <a:solidFill>
                  <a:srgbClr val="009ED6"/>
                </a:solidFill>
              </a:rPr>
              <a:t>:</a:t>
            </a:r>
            <a:endParaRPr lang="en-AU" sz="2800" dirty="0" smtClean="0">
              <a:solidFill>
                <a:srgbClr val="009ED6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rgbClr val="009ED6"/>
                </a:solidFill>
              </a:rPr>
              <a:t>When zinc metal reacts with hydrochloric acid it results in zinc chloride (a salt) and hydrogen gas.  Write a word equation for this reaction.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rgbClr val="009ED6"/>
                </a:solidFill>
              </a:rPr>
              <a:t>When the hydrogen combusts (is ignited) it reacts with the oxygen in air to form water.  Write a word equation for this reaction.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rgbClr val="009ED6"/>
                </a:solidFill>
              </a:rPr>
              <a:t>Why isn’t the stopper jammed into the tube?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rgbClr val="009ED6"/>
                </a:solidFill>
              </a:rPr>
              <a:t>Any improvements?</a:t>
            </a:r>
          </a:p>
          <a:p>
            <a:endParaRPr lang="en-AU" sz="2800" dirty="0">
              <a:solidFill>
                <a:srgbClr val="009ED6"/>
              </a:solidFill>
            </a:endParaRPr>
          </a:p>
          <a:p>
            <a:r>
              <a:rPr lang="en-AU" sz="2800" i="1" dirty="0" smtClean="0">
                <a:solidFill>
                  <a:srgbClr val="009ED6"/>
                </a:solidFill>
              </a:rPr>
              <a:t>Conclusion:</a:t>
            </a:r>
          </a:p>
          <a:p>
            <a:endParaRPr lang="en-AU" sz="2400" dirty="0" smtClean="0">
              <a:solidFill>
                <a:srgbClr val="009ED6"/>
              </a:solidFill>
            </a:endParaRPr>
          </a:p>
          <a:p>
            <a:endParaRPr lang="en-AU" sz="2800" dirty="0" smtClean="0">
              <a:solidFill>
                <a:srgbClr val="009E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79767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 txBox="1">
            <a:spLocks/>
          </p:cNvSpPr>
          <p:nvPr/>
        </p:nvSpPr>
        <p:spPr bwMode="auto">
          <a:xfrm>
            <a:off x="827584" y="548680"/>
            <a:ext cx="792109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800" b="1" u="sng" dirty="0" smtClean="0">
                <a:solidFill>
                  <a:srgbClr val="0070C0"/>
                </a:solidFill>
              </a:rPr>
              <a:t>Acid Rain</a:t>
            </a:r>
          </a:p>
          <a:p>
            <a:r>
              <a:rPr lang="en-AU" sz="2800" b="1" i="1" dirty="0" smtClean="0">
                <a:solidFill>
                  <a:srgbClr val="0070C0"/>
                </a:solidFill>
              </a:rPr>
              <a:t>Causes</a:t>
            </a:r>
            <a:endParaRPr lang="en-AU" sz="2800" b="1" i="1" dirty="0">
              <a:solidFill>
                <a:srgbClr val="0070C0"/>
              </a:solidFill>
            </a:endParaRPr>
          </a:p>
          <a:p>
            <a:r>
              <a:rPr lang="en-AU" sz="2800" dirty="0" smtClean="0">
                <a:solidFill>
                  <a:srgbClr val="0070C0"/>
                </a:solidFill>
              </a:rPr>
              <a:t>Acid rain comes from excessive </a:t>
            </a:r>
            <a:r>
              <a:rPr lang="en-AU" sz="2800" dirty="0" err="1" smtClean="0">
                <a:solidFill>
                  <a:srgbClr val="0070C0"/>
                </a:solidFill>
              </a:rPr>
              <a:t>sulfur</a:t>
            </a:r>
            <a:r>
              <a:rPr lang="en-AU" sz="2800" dirty="0" smtClean="0">
                <a:solidFill>
                  <a:srgbClr val="0070C0"/>
                </a:solidFill>
              </a:rPr>
              <a:t> dioxide and nitrogen dioxide in the atmosphere</a:t>
            </a:r>
            <a:r>
              <a:rPr lang="en-AU" sz="2400" dirty="0" smtClean="0">
                <a:solidFill>
                  <a:srgbClr val="0070C0"/>
                </a:solidFill>
              </a:rPr>
              <a:t>. </a:t>
            </a:r>
          </a:p>
          <a:p>
            <a:endParaRPr lang="en-AU" sz="2800" dirty="0">
              <a:solidFill>
                <a:srgbClr val="0070C0"/>
              </a:solidFill>
            </a:endParaRPr>
          </a:p>
          <a:p>
            <a:r>
              <a:rPr lang="en-AU" sz="2800" dirty="0" smtClean="0">
                <a:solidFill>
                  <a:srgbClr val="0070C0"/>
                </a:solidFill>
              </a:rPr>
              <a:t>This affects forests, rivers, crops and even buildings and statues.</a:t>
            </a:r>
          </a:p>
          <a:p>
            <a:endParaRPr lang="en-AU" sz="2800" dirty="0">
              <a:solidFill>
                <a:srgbClr val="0070C0"/>
              </a:solidFill>
            </a:endParaRPr>
          </a:p>
          <a:p>
            <a:r>
              <a:rPr lang="en-AU" sz="2800" dirty="0" smtClean="0">
                <a:solidFill>
                  <a:srgbClr val="0070C0"/>
                </a:solidFill>
              </a:rPr>
              <a:t>The gases come from burning fossil fuels and also gases from volcanoes</a:t>
            </a:r>
          </a:p>
        </p:txBody>
      </p:sp>
    </p:spTree>
    <p:extLst>
      <p:ext uri="{BB962C8B-B14F-4D97-AF65-F5344CB8AC3E}">
        <p14:creationId xmlns:p14="http://schemas.microsoft.com/office/powerpoint/2010/main" val="418592352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659</Words>
  <Application>Microsoft Office PowerPoint</Application>
  <PresentationFormat>On-screen Show (4:3)</PresentationFormat>
  <Paragraphs>104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Training</vt:lpstr>
      <vt:lpstr>Acids Bases and 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ACIDS BASES AND PH</dc:title>
  <dc:creator/>
  <cp:lastModifiedBy/>
  <cp:revision>2</cp:revision>
  <dcterms:created xsi:type="dcterms:W3CDTF">2012-02-12T08:04:16Z</dcterms:created>
  <dcterms:modified xsi:type="dcterms:W3CDTF">2012-03-13T00:16:07Z</dcterms:modified>
</cp:coreProperties>
</file>